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4" r:id="rId3"/>
    <p:sldId id="311" r:id="rId4"/>
    <p:sldId id="294" r:id="rId5"/>
    <p:sldId id="275" r:id="rId6"/>
    <p:sldId id="276" r:id="rId7"/>
    <p:sldId id="295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01ED48-A2B1-47F7-9FE8-266F89DB564B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E474BC-0B97-4C9D-B944-C1F2E5C5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6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5C042D-9DD0-4151-A313-D77571A8F9F5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178D47-69E9-47A8-B689-F1C46CC54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7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50CBD-D6B0-4455-9C56-B94C12A59EA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work\blooood\present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3214686"/>
            <a:ext cx="5143536" cy="1470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\blooood\Новая папка (2)\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214422"/>
            <a:ext cx="5857916" cy="7858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928926" y="2285992"/>
            <a:ext cx="5786478" cy="364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779838" y="2636838"/>
            <a:ext cx="5364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6" name="Заголовок 6"/>
          <p:cNvSpPr>
            <a:spLocks noGrp="1"/>
          </p:cNvSpPr>
          <p:nvPr>
            <p:ph type="ctrTitle"/>
          </p:nvPr>
        </p:nvSpPr>
        <p:spPr bwMode="auto">
          <a:xfrm>
            <a:off x="3857625" y="3498852"/>
            <a:ext cx="5143500" cy="715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Деятельности </a:t>
            </a:r>
            <a:r>
              <a:rPr lang="ru-RU" sz="1600" dirty="0"/>
              <a:t>учреждений и подразделений службы крови Краснодарского края за 10месяцев 2017 года.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47860" cy="3796474"/>
          </a:xfrm>
        </p:spPr>
        <p:txBody>
          <a:bodyPr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трансфузиологический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кабинет в структуре медицинской организации;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штатные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должности медперсонала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трансфузиологического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кабинета не соответствуют установленным нормативам;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медицинское холодильное оборудование для хранения компонентов крови;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специализированное оборудование для размораживания свежезамороженной плазмы (СЗП), для хранения концентрата тромбоцитов;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договора на техническое обслуживание медицинского оборудования;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место врача-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трансфузиолога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не компьютеризировано, нет штрих-кодового сканера;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журнале транспортировки компонентов крови не регистрируются идентификационные номера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донации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гемаконов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с компонентами крови;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регистрируются данные об условиях и времени транспортировки компонентов крови, не соблюдается температурный режим транспортировки СЗП;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248472" cy="486386"/>
          </a:xfrm>
        </p:spPr>
        <p:txBody>
          <a:bodyPr/>
          <a:lstStyle/>
          <a:p>
            <a:r>
              <a:rPr lang="ru-RU" sz="1400" dirty="0"/>
              <a:t>Организационно-методическая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82201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85992"/>
            <a:ext cx="7743804" cy="3643338"/>
          </a:xfrm>
        </p:spPr>
        <p:txBody>
          <a:bodyPr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соблюдается температурный режим в процедурных кабинетах, где проводится определение группы крови;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регистрируются условия размораживания СЗП, идентификация номера дозы;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регистрируются данные о температурном режиме хранения концентрата тромбоцитов;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крови хранятся в бытовом холодильнике;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проводится первичное определение группы крови и резус-принадлежности у реципиентов в отделениях;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контейнеры для транспортировки компонентов крови из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трансфузиологического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кабинета в отделения больницы;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журнала регистрации заявок на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трансфузионные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среды.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248472" cy="486386"/>
          </a:xfrm>
        </p:spPr>
        <p:txBody>
          <a:bodyPr/>
          <a:lstStyle/>
          <a:p>
            <a:r>
              <a:rPr lang="ru-RU" sz="1400" dirty="0"/>
              <a:t>Организационно-методическая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76105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340768"/>
            <a:ext cx="423536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Материально-техническая база.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599788" cy="308722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 - техническая база большинства отделений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переливания крови при центральных районных больницах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соответствует требованиям приказа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Российской Федерации № 278 от 28.03.2012 «Об утверждении требований к организациям здравоохранения (структурным подразделениям), осуществляющим заготовку, переработку, хранение и обеспечение безопасности донорской крови и ее компонентов, и перечня оборудования для их оснащения» и не имеют возможности выполнения технического регламента «О требованиях безопасности крови, ее продуктов, кровезамещающих растворов и технических средств, используемых в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трансфузионно-инфузионной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терапии», утвержденного Постановлением правительства РФ № 29 от 26.01.2010. 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2534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340768"/>
            <a:ext cx="532859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Реформа законодательства в службе крови.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\\192.168.1.2\обмен$\ОИТ\презентация Коденев\20171121_100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6403975" cy="3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0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1.2\обмен$\ОИТ\презентация Коденев\20171121_10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12" y="2132856"/>
            <a:ext cx="6403975" cy="3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3848" y="1340768"/>
            <a:ext cx="532859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Реформа законодательства в службе крови.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1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2\обмен$\ОИТ\презентация Коденев\20171121_10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6403975" cy="3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3848" y="1340768"/>
            <a:ext cx="532859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Реформа законодательства в службе крови.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1.2\обмен$\ОИТ\презентация Коденев\20171201_12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3029"/>
            <a:ext cx="6403975" cy="3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3848" y="1340768"/>
            <a:ext cx="532859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Реформа законодательства в службе крови.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8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1.2\обмен$\ОИТ\презентация Коденев\20171201_123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5" y="2204864"/>
            <a:ext cx="6275961" cy="35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3848" y="1340768"/>
            <a:ext cx="5328592" cy="48638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Реформа законодательства в службе крови.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3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192.168.1.2\обмен$\ОИТ\презентация Коденев\20171201_095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9" y="2203029"/>
            <a:ext cx="6403975" cy="3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192.168.1.2\обмен$\ОИТ\презентация Коденев\20171121_10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1695"/>
            <a:ext cx="6480720" cy="36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050" y="2492896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СПК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(ГБУЗ СПК г. Краснодар, ГБУЗ СПК №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г.Ейск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ГБУЗ СПК №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г.Сочи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филиала ГБУЗ СПК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Белореченский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Армавирский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Кореновский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Новороссийский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ОПК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трансфузиологических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кабинета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8926" y="1214422"/>
            <a:ext cx="5857916" cy="785818"/>
          </a:xfrm>
        </p:spPr>
        <p:txBody>
          <a:bodyPr/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Структура службы крови края по состоянию на 01.11.2016г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\\192.168.1.2\обмен$\ОИТ\презентация Коденев\20171201_123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83" y="2204865"/>
            <a:ext cx="64007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7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3428992" y="1285860"/>
            <a:ext cx="4824412" cy="5048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6" name="Рисунок 5" descr="KR_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428868"/>
            <a:ext cx="4199280" cy="309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659" y="1340768"/>
            <a:ext cx="5059757" cy="55839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Производственная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70490"/>
              </p:ext>
            </p:extLst>
          </p:nvPr>
        </p:nvGraphicFramePr>
        <p:xfrm>
          <a:off x="683568" y="2276872"/>
          <a:ext cx="8175823" cy="3195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225"/>
                <a:gridCol w="1097512"/>
                <a:gridCol w="1097512"/>
                <a:gridCol w="1987574"/>
              </a:tblGrid>
              <a:tr h="759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10 месяцев 2016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10 месяцев 2017года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Соотношение 2017г к 2016г. в %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Доноров крови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44722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43492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marL="8890" marR="667385" indent="-889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Первичных доноров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12815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11928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Доноров плазмы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Доноров клеток крови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506449">
                <a:tc>
                  <a:txBody>
                    <a:bodyPr/>
                    <a:lstStyle/>
                    <a:p>
                      <a:pPr marL="6350" indent="-6350"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Общее число кроводач </a:t>
                      </a:r>
                      <a:endParaRPr lang="ru-RU" sz="1200">
                        <a:effectLst/>
                      </a:endParaRPr>
                    </a:p>
                    <a:p>
                      <a:pPr marL="6350" indent="-6350"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(без учета плазмодач)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76135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76550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100, 5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Общее число плазмодач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7732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409837"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Заготовлено цельной донорской крови, 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49605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49642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  <a:tr h="253225">
                <a:tc>
                  <a:txBody>
                    <a:bodyPr/>
                    <a:lstStyle/>
                    <a:p>
                      <a:pPr indent="8890"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Заготовлено плазмы, 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22442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22943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77" marR="2437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340768"/>
            <a:ext cx="5857916" cy="659472"/>
          </a:xfrm>
        </p:spPr>
        <p:txBody>
          <a:bodyPr/>
          <a:lstStyle/>
          <a:p>
            <a:r>
              <a:rPr lang="ru-RU" sz="1400" dirty="0"/>
              <a:t>Выполнение плана заготовки цельной донорской крови и </a:t>
            </a:r>
            <a:br>
              <a:rPr lang="ru-RU" sz="1400" dirty="0"/>
            </a:br>
            <a:r>
              <a:rPr lang="ru-RU" sz="1400" dirty="0"/>
              <a:t>комплектования донорских кадров за 2017год.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2285992"/>
            <a:ext cx="7239748" cy="3643338"/>
          </a:xfrm>
        </p:spPr>
        <p:txBody>
          <a:bodyPr/>
          <a:lstStyle/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1.Заготовка цельной донорской крови: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По краю план на год – 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60559 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фактически заготовлено за 10 месяцев 2017года  – 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49642 л ( 81,9 % от плана).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ОПК края : план на год -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16379 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., фактически заготовлено за 10 месяцев 2017года - 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17011,26 л (103 % от плана).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СПК края: план на год -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44380л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фактически заготовлено за 10 месяцев 2017 года- </a:t>
            </a:r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32631,91л ( 73,5 % от плана ).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(Расчеты произведены на основании данных СПК и ОПК, взятых из ежемесячных отчетов.)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42088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2.Выполнение плана по количеству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кровоплазмодач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краю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на год 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107374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кровоплазмодачи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фактически выполнено за 10 месяцев 2017года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84282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( 78,5%)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ОПК края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план на год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30335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кровоплазмодач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фактически выполнено за 10 месяцев 2017г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30530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( 100 %).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СПК края: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на год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77039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кровоплазмодач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фактически выполнено за 10 месяцев 2017г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53752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(70 % 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(Расчеты произведены на основании данных СПК и ОПК, взятых из ежемесячных отчетов.)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1340768"/>
            <a:ext cx="5857916" cy="6594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/>
              <a:t>Выполнение плана заготовки цельной донорской крови и </a:t>
            </a:r>
            <a:br>
              <a:rPr lang="ru-RU" sz="1400" dirty="0" smtClean="0"/>
            </a:br>
            <a:r>
              <a:rPr lang="ru-RU" sz="1400" dirty="0" smtClean="0"/>
              <a:t>комплектования донорских кадров за 2017год.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28926" y="1412776"/>
            <a:ext cx="5857916" cy="64807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600" dirty="0"/>
              <a:t>Мероприятия, проводимые МКЗК ГБУЗ СПК за 9 месяцев 2017г.</a:t>
            </a:r>
            <a:endParaRPr lang="ru-RU" sz="1050" dirty="0">
              <a:latin typeface="Times New Roman"/>
              <a:ea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40732"/>
              </p:ext>
            </p:extLst>
          </p:nvPr>
        </p:nvGraphicFramePr>
        <p:xfrm>
          <a:off x="2051720" y="2492896"/>
          <a:ext cx="6984776" cy="279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831"/>
                <a:gridCol w="839764"/>
                <a:gridCol w="939947"/>
                <a:gridCol w="839764"/>
                <a:gridCol w="939947"/>
                <a:gridCol w="951315"/>
                <a:gridCol w="827659"/>
                <a:gridCol w="1044549"/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Мероприятия, проводимые МКЗК ГБУЗ СПК за 9 месяцев 2017г.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5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выездов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донора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суббота донора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здоровья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доноров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заготовка цельной крови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2620,82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2556,9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248472" cy="486386"/>
          </a:xfrm>
        </p:spPr>
        <p:txBody>
          <a:bodyPr/>
          <a:lstStyle/>
          <a:p>
            <a:r>
              <a:rPr lang="ru-RU" sz="1400" dirty="0"/>
              <a:t>Организационно-методическая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8868"/>
            <a:ext cx="8031836" cy="3376396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оформляется согласие пациентов на каждое переливание компонентов крови;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отдельных случаях нет согласия пациента на операцию переливания  компонентов крови;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обеспечивается хранение пробирки с кровью реципиента после окончания транспортировки в течение предусмотренного времени;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указывается наименование, срок годности и серия реактивов для определения группы крови и резус-принадлежности;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всегда определяется фенотип крови реципиента;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-в ряде случаев не проводится исследование крови и мочи реципиента после гемотрансфузии;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указывается метод проведения проб на индивидуальную совместимость;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определяются антиэритроцитарные антитела;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регистрируется дата вскрытия флаконов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цоликлонов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8031836" cy="3643338"/>
          </a:xfrm>
        </p:spPr>
        <p:txBody>
          <a:bodyPr/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пробы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на индивидуальную совместимость проводятся не в полном объеме;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ряде случаев не регистрируются показания к гемотрансфузии;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реагенты с истекшим сроком годности;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некоторых случаях невозможно установить исполнителей работ,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подписи ответственных лиц не идентифицируются.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первичное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определение резус-принадлежности проводится не всем реципиентам.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выявлены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случаи определения группы крови и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) средним медперсоналом.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реципиентов не определяются антигены эритроцитов </a:t>
            </a:r>
            <a:r>
              <a:rPr lang="en-US" sz="1800" b="0" dirty="0" err="1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, не проводится скрининг антиэритроцитарных антител. Антитела определяются только у беременных женщин с резус-отрицательной принадлежностью крови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248472" cy="486386"/>
          </a:xfrm>
        </p:spPr>
        <p:txBody>
          <a:bodyPr/>
          <a:lstStyle/>
          <a:p>
            <a:r>
              <a:rPr lang="ru-RU" sz="1400" dirty="0"/>
              <a:t>Организационно-методическая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2100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175852" cy="3744416"/>
          </a:xfrm>
        </p:spPr>
        <p:txBody>
          <a:bodyPr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отдельных случаях в протоколе не указаны наименования, серия и срок годности реактивов, которыми проводились контрольные исследования  групповой и резус-принадлежности реципиента и донора;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отдельных случаях не указывается метод проведения биологической пробы;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результаты проведения каждой пробы на индивидуальную совместимость (на обе пробы: на плоскости при комнатной температуре и на "тепловую" – указывается один результат); 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проведения биологической пробы не соответствует времени начала переливания компонентов крови;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отдельных случаях производится неправильная запись результатов проведения проб на индивидуальную совместимость, биологической пробы («отрицательная», «нет агглютинации»);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протоколах переливания в графе «исследование антител» имеется отметка – антител нет. В бланках - ответах результаты исследования антител отсутствуют.</a:t>
            </a: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248472" cy="486386"/>
          </a:xfrm>
        </p:spPr>
        <p:txBody>
          <a:bodyPr/>
          <a:lstStyle/>
          <a:p>
            <a:r>
              <a:rPr lang="ru-RU" sz="1400" dirty="0"/>
              <a:t>Организационно-методическая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877385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898</Words>
  <Application>Microsoft Office PowerPoint</Application>
  <PresentationFormat>Экран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Деятельности учреждений и подразделений службы крови Краснодарского края за 10месяцев 2017 года.</vt:lpstr>
      <vt:lpstr>Структура службы крови края по состоянию на 01.11.2016г.</vt:lpstr>
      <vt:lpstr>Производственная деятельность </vt:lpstr>
      <vt:lpstr>Выполнение плана заготовки цельной донорской крови и  комплектования донорских кадров за 2017год. </vt:lpstr>
      <vt:lpstr>Презентация PowerPoint</vt:lpstr>
      <vt:lpstr>Мероприятия, проводимые МКЗК ГБУЗ СПК за 9 месяцев 2017г.</vt:lpstr>
      <vt:lpstr>Организационно-методическая работа</vt:lpstr>
      <vt:lpstr>Организационно-методическая работа</vt:lpstr>
      <vt:lpstr>Организационно-методическая работа</vt:lpstr>
      <vt:lpstr>Организационно-методическая работа</vt:lpstr>
      <vt:lpstr>Организационно-методическая работа</vt:lpstr>
      <vt:lpstr>Материально-техническая база.</vt:lpstr>
      <vt:lpstr>Реформа законодательства в службе крови. </vt:lpstr>
      <vt:lpstr>Реформа законодательства в службе крови. </vt:lpstr>
      <vt:lpstr>Реформа законодательства в службе крови. </vt:lpstr>
      <vt:lpstr>Реформа законодательства в службе крови. </vt:lpstr>
      <vt:lpstr>Реформа законодательства в службе крови.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bryantsev</dc:creator>
  <cp:lastModifiedBy>wadm</cp:lastModifiedBy>
  <cp:revision>322</cp:revision>
  <dcterms:created xsi:type="dcterms:W3CDTF">2008-11-10T16:15:46Z</dcterms:created>
  <dcterms:modified xsi:type="dcterms:W3CDTF">2017-12-05T13:47:27Z</dcterms:modified>
</cp:coreProperties>
</file>